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1"/>
  </p:sldMasterIdLst>
  <p:notesMasterIdLst>
    <p:notesMasterId r:id="rId21"/>
  </p:notesMasterIdLst>
  <p:sldIdLst>
    <p:sldId id="256" r:id="rId2"/>
    <p:sldId id="259" r:id="rId3"/>
    <p:sldId id="257" r:id="rId4"/>
    <p:sldId id="260" r:id="rId5"/>
    <p:sldId id="258" r:id="rId6"/>
    <p:sldId id="263" r:id="rId7"/>
    <p:sldId id="261" r:id="rId8"/>
    <p:sldId id="262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267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778" autoAdjust="0"/>
  </p:normalViewPr>
  <p:slideViewPr>
    <p:cSldViewPr snapToGrid="0">
      <p:cViewPr varScale="1">
        <p:scale>
          <a:sx n="92" d="100"/>
          <a:sy n="92" d="100"/>
        </p:scale>
        <p:origin x="12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2953D-4605-49DA-BA57-6AA5A0F16728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1519-BB8F-41D5-A3EC-ADF518C771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71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Wine was produced since before anyone can remember, apparently</a:t>
            </a:r>
            <a:r>
              <a:rPr lang="en-CA" baseline="0" dirty="0" smtClean="0"/>
              <a:t> the Gods have tasted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What is it about it? That it is natural (unlike Coke)? Is it the attractive colour? Or the complex flavour?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Perhaps it is that we love to share it with others? Makes us feel social, gives us some sort of stature?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Is it the Art around producing it, and the beautiful bottles or labels?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The answer varies for different people and difficult to nail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 think it certainly has an x-factor compared to other beverages.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1519-BB8F-41D5-A3EC-ADF518C771F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971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My</a:t>
            </a:r>
            <a:r>
              <a:rPr lang="en-CA" baseline="0" dirty="0" smtClean="0"/>
              <a:t> experience buying red wine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Typically know what wine I’m going to buy based on what I’ve already had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But I’m always curious and constantly willing to try something new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In search of the most amazing wine ever…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…the one that was served to the Gods!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So I end up buying something on a whim, based on price, score on shelf if exists and absolutely fall for the marketing gimmicks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1519-BB8F-41D5-A3EC-ADF518C771F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37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Consumer’s hate buyer’s remorse.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Especially with wine, etiquette is to return a bottle only if it is corked…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…not</a:t>
            </a:r>
            <a:r>
              <a:rPr lang="en-CA" baseline="0" dirty="0" smtClean="0"/>
              <a:t> if you don’t enjoy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But the X-factor of red wine keeps consumers coming back for more…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…keep trying until you find that wine that was served to the Gods!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1519-BB8F-41D5-A3EC-ADF518C771F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87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0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00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6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0801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57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17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762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78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50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5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448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740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5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821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404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6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174182-645E-40A3-9408-81994749EC8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3B6FE0-C9B3-4031-8298-05E1BC9D10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72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tutorials/fuzzy-string-pytho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What red wine should I buy from the LCBO?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Shameer Sukha</a:t>
            </a:r>
          </a:p>
          <a:p>
            <a:r>
              <a:rPr lang="en-CA" dirty="0" smtClean="0"/>
              <a:t>December 2020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615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Data-wrangling challenges and insights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Started off using Python </a:t>
            </a:r>
          </a:p>
          <a:p>
            <a:r>
              <a:rPr lang="en-CA" dirty="0" smtClean="0"/>
              <a:t>Helped identify 2ml incorrect, was part of 2 x 750mL</a:t>
            </a:r>
          </a:p>
          <a:p>
            <a:r>
              <a:rPr lang="en-CA" dirty="0" smtClean="0"/>
              <a:t>Regex helped extract vintage from name and clean text</a:t>
            </a:r>
          </a:p>
          <a:p>
            <a:r>
              <a:rPr lang="en-CA" dirty="0" smtClean="0"/>
              <a:t>Highly skewed distribution of price</a:t>
            </a:r>
          </a:p>
          <a:p>
            <a:r>
              <a:rPr lang="en-CA" dirty="0" smtClean="0"/>
              <a:t>Creating price per mL was important metric to identify value</a:t>
            </a:r>
          </a:p>
          <a:p>
            <a:r>
              <a:rPr lang="en-CA" dirty="0" smtClean="0"/>
              <a:t>Joining of LCBO and </a:t>
            </a:r>
            <a:r>
              <a:rPr lang="en-CA" dirty="0" err="1" smtClean="0"/>
              <a:t>vivino</a:t>
            </a:r>
            <a:r>
              <a:rPr lang="en-CA" dirty="0" smtClean="0"/>
              <a:t> </a:t>
            </a:r>
            <a:r>
              <a:rPr lang="en-CA" dirty="0" err="1" smtClean="0"/>
              <a:t>dataframes</a:t>
            </a:r>
            <a:r>
              <a:rPr lang="en-CA" dirty="0" smtClean="0"/>
              <a:t> not required (simple merge sufficed) due to search function approach of </a:t>
            </a:r>
            <a:r>
              <a:rPr lang="en-CA" dirty="0" err="1" smtClean="0"/>
              <a:t>inputing</a:t>
            </a:r>
            <a:r>
              <a:rPr lang="en-CA" dirty="0" smtClean="0"/>
              <a:t> LCBO name into </a:t>
            </a:r>
            <a:r>
              <a:rPr lang="en-CA" dirty="0" err="1" smtClean="0"/>
              <a:t>vivino</a:t>
            </a:r>
            <a:r>
              <a:rPr lang="en-CA" dirty="0" smtClean="0"/>
              <a:t> and scraping result</a:t>
            </a:r>
          </a:p>
          <a:p>
            <a:r>
              <a:rPr lang="en-CA" dirty="0" smtClean="0"/>
              <a:t>However validation of name matches was now required</a:t>
            </a:r>
          </a:p>
        </p:txBody>
      </p:sp>
    </p:spTree>
    <p:extLst>
      <p:ext uri="{BB962C8B-B14F-4D97-AF65-F5344CB8AC3E}">
        <p14:creationId xmlns:p14="http://schemas.microsoft.com/office/powerpoint/2010/main" val="9809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Stitch data with Fuzzy Wuzzy!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732196"/>
              </p:ext>
            </p:extLst>
          </p:nvPr>
        </p:nvGraphicFramePr>
        <p:xfrm>
          <a:off x="1295402" y="2567854"/>
          <a:ext cx="9601200" cy="28651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827318"/>
                <a:gridCol w="2573482"/>
                <a:gridCol w="3200400"/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LCBO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Vivino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Bottle name scraped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{Alario Claudio Nebbiolo D'Alba Cascinotto DOC}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{Claudio Alario Cascinotto Nebbiolo d'Alba}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Excel </a:t>
                      </a:r>
                      <a:r>
                        <a:rPr lang="en-CA" dirty="0" err="1" smtClean="0"/>
                        <a:t>Vlookup</a:t>
                      </a:r>
                      <a:r>
                        <a:rPr lang="en-CA" dirty="0" smtClean="0"/>
                        <a:t> (True and False)</a:t>
                      </a:r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#N/A</a:t>
                      </a:r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Levenshtein</a:t>
                      </a:r>
                      <a:r>
                        <a:rPr lang="en-CA" baseline="0" dirty="0" smtClean="0"/>
                        <a:t> distance (simple ratio)</a:t>
                      </a:r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60</a:t>
                      </a:r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err="1" smtClean="0"/>
                        <a:t>Levenshtein</a:t>
                      </a:r>
                      <a:r>
                        <a:rPr lang="en-CA" baseline="0" dirty="0" smtClean="0"/>
                        <a:t> distance (partial ratio)</a:t>
                      </a:r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63</a:t>
                      </a:r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err="1" smtClean="0"/>
                        <a:t>Levenshtein</a:t>
                      </a:r>
                      <a:r>
                        <a:rPr lang="en-CA" baseline="0" dirty="0" smtClean="0"/>
                        <a:t> distance (token sort)</a:t>
                      </a:r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95</a:t>
                      </a:r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err="1" smtClean="0"/>
                        <a:t>Levenshtein</a:t>
                      </a:r>
                      <a:r>
                        <a:rPr lang="en-CA" baseline="0" dirty="0" smtClean="0"/>
                        <a:t> distance (token set)</a:t>
                      </a:r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b="1" dirty="0" smtClean="0">
                          <a:solidFill>
                            <a:schemeClr val="accent2"/>
                          </a:solidFill>
                        </a:rPr>
                        <a:t>100</a:t>
                      </a:r>
                      <a:endParaRPr lang="en-CA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95402" y="5818909"/>
            <a:ext cx="10093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Good explanation of fuzzy </a:t>
            </a:r>
            <a:r>
              <a:rPr lang="en-CA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wuzzy</a:t>
            </a:r>
            <a:r>
              <a:rPr lang="en-CA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and relation to </a:t>
            </a:r>
            <a:r>
              <a:rPr lang="en-CA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Levenshtein</a:t>
            </a:r>
            <a:r>
              <a:rPr lang="en-CA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 can be found here: </a:t>
            </a:r>
            <a:r>
              <a:rPr lang="en-CA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https://www.datacamp.com/community/tutorials/fuzzy-string-python</a:t>
            </a:r>
            <a:endParaRPr lang="en-CA" sz="1000" i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40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What red wine should I buy from the LCBO?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21581" y="2556932"/>
            <a:ext cx="4475015" cy="3318936"/>
          </a:xfrm>
        </p:spPr>
        <p:txBody>
          <a:bodyPr/>
          <a:lstStyle/>
          <a:p>
            <a:r>
              <a:rPr lang="en-CA" dirty="0" smtClean="0"/>
              <a:t>LCBO vs </a:t>
            </a:r>
            <a:r>
              <a:rPr lang="en-CA" dirty="0" err="1" smtClean="0"/>
              <a:t>vivino</a:t>
            </a:r>
            <a:r>
              <a:rPr lang="en-CA" dirty="0" smtClean="0"/>
              <a:t> rating score will help solve this question</a:t>
            </a:r>
          </a:p>
          <a:p>
            <a:r>
              <a:rPr lang="en-CA" dirty="0" smtClean="0"/>
              <a:t>However </a:t>
            </a:r>
            <a:r>
              <a:rPr lang="en-CA" dirty="0" err="1" smtClean="0"/>
              <a:t>matplotlib</a:t>
            </a:r>
            <a:r>
              <a:rPr lang="en-CA" dirty="0" smtClean="0"/>
              <a:t> is not easy with interactivity to pick up insights</a:t>
            </a:r>
          </a:p>
          <a:p>
            <a:r>
              <a:rPr lang="en-CA" dirty="0" smtClean="0"/>
              <a:t>Given current skillset, decision to use R shiny for data visualisation and analysis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18" y="2820266"/>
            <a:ext cx="3942619" cy="27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2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Interesting insights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LCBO stocks wine from 33 countries including: West Bank (Palestine), Moldova, Macedonia and China.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Most reds are from Italy, then France, then USA. (Canada is 6</a:t>
            </a:r>
            <a:r>
              <a:rPr lang="en-CA" baseline="30000" dirty="0" smtClean="0"/>
              <a:t>th</a:t>
            </a:r>
            <a:r>
              <a:rPr lang="en-CA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However, the most popular region is California followed by Tuscany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Total red items &gt; 6000 including </a:t>
            </a:r>
            <a:r>
              <a:rPr lang="en-CA" dirty="0" err="1" smtClean="0"/>
              <a:t>bagnboxs</a:t>
            </a:r>
            <a:r>
              <a:rPr lang="en-CA" dirty="0" smtClean="0"/>
              <a:t>, cans and </a:t>
            </a:r>
            <a:r>
              <a:rPr lang="en-CA" dirty="0" err="1" smtClean="0"/>
              <a:t>tetrapacks</a:t>
            </a:r>
            <a:endParaRPr lang="en-CA" dirty="0" smtClean="0"/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Cheapest item is can $2.35 (750ml bottle is $5.80) and most expensive is $9,990</a:t>
            </a:r>
          </a:p>
          <a:p>
            <a:pPr marL="457200" indent="-457200">
              <a:buFont typeface="+mj-lt"/>
              <a:buAutoNum type="arabicPeriod"/>
            </a:pPr>
            <a:endParaRPr lang="en-CA" dirty="0" smtClean="0"/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973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Interesting insights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 err="1"/>
              <a:t>Marqués</a:t>
            </a:r>
            <a:r>
              <a:rPr lang="en-CA" dirty="0"/>
              <a:t> de </a:t>
            </a:r>
            <a:r>
              <a:rPr lang="en-CA" dirty="0" err="1"/>
              <a:t>Riscal</a:t>
            </a:r>
            <a:r>
              <a:rPr lang="en-CA" dirty="0"/>
              <a:t> Rioja </a:t>
            </a:r>
            <a:r>
              <a:rPr lang="en-CA" dirty="0" err="1" smtClean="0"/>
              <a:t>Reserva</a:t>
            </a:r>
            <a:r>
              <a:rPr lang="en-CA" dirty="0" smtClean="0"/>
              <a:t> is the bottle with most ratings &gt;150,000 (costs $28, Spain)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Remoissenet</a:t>
            </a:r>
            <a:r>
              <a:rPr lang="fr-FR" dirty="0"/>
              <a:t> Père &amp; Fils Clos </a:t>
            </a:r>
            <a:r>
              <a:rPr lang="fr-FR" dirty="0" smtClean="0"/>
              <a:t>Saint-Denis has the h</a:t>
            </a:r>
            <a:r>
              <a:rPr lang="en-CA" dirty="0" err="1" smtClean="0"/>
              <a:t>ighest</a:t>
            </a:r>
            <a:r>
              <a:rPr lang="en-CA" dirty="0" smtClean="0"/>
              <a:t> rating of 4.8 (costs $665, France)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Most expensive wines $5k-$10k are from France. Italy takes over at $2k-$4k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By far France has best ‘brand’ in that it commands highest price per mL ($2-8 per mL)</a:t>
            </a:r>
          </a:p>
          <a:p>
            <a:pPr marL="457200" indent="-457200">
              <a:buFont typeface="+mj-lt"/>
              <a:buAutoNum type="arabicPeriod"/>
            </a:pPr>
            <a:endParaRPr lang="en-CA" dirty="0" smtClean="0"/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519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Interesting insights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Lowest-rated wine has score of 2 (Sangre de Toro Red $10.85, Spain)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Most expensive wine rated &lt; 3.5 (Chateau Canon, France, $2,250 3L)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Most expensive unit price &lt; 3.5 (</a:t>
            </a:r>
            <a:r>
              <a:rPr lang="en-CA" dirty="0" err="1" smtClean="0"/>
              <a:t>Marchesi</a:t>
            </a:r>
            <a:r>
              <a:rPr lang="en-CA" dirty="0" smtClean="0"/>
              <a:t> di Barolo, Italy, $1089, 750mL)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Highly-rated most popular wines (&gt;100,000 ratings)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 err="1" smtClean="0"/>
              <a:t>Caymus</a:t>
            </a:r>
            <a:r>
              <a:rPr lang="en-CA" dirty="0" smtClean="0"/>
              <a:t> Cabernet Sauvignon (4.6, USA, $110-$220)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 err="1" smtClean="0"/>
              <a:t>Tignanello</a:t>
            </a:r>
            <a:r>
              <a:rPr lang="en-CA" dirty="0" smtClean="0"/>
              <a:t> Sangiovese Blend (4.5 , Italy, $140-$240)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 err="1" smtClean="0"/>
              <a:t>Meiomi</a:t>
            </a:r>
            <a:r>
              <a:rPr lang="en-CA" dirty="0" smtClean="0"/>
              <a:t> Pinot Noir (4.1, USA, $20)</a:t>
            </a:r>
          </a:p>
          <a:p>
            <a:pPr marL="914400" lvl="1" indent="-457200">
              <a:buFont typeface="+mj-lt"/>
              <a:buAutoNum type="arabicPeriod"/>
            </a:pPr>
            <a:endParaRPr lang="en-CA" dirty="0" smtClean="0"/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7543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Interesting insights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Consumers likely rating US wines better than critics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Consumers seem to be in-line with critics on Italian wines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Critics likely rating French wines better than consumers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Italy better rated than French, which is better than US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US and Spain have ratings distributions that are uncannily similar (so do Portugal and Argentina)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721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What red wine should I buy from the LCBO?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Shameer Sukha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545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63423"/>
              </p:ext>
            </p:extLst>
          </p:nvPr>
        </p:nvGraphicFramePr>
        <p:xfrm>
          <a:off x="1039092" y="719666"/>
          <a:ext cx="10224652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708"/>
                <a:gridCol w="924791"/>
                <a:gridCol w="758536"/>
                <a:gridCol w="4322617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Wine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Rating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Price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Rationale</a:t>
                      </a:r>
                      <a:endParaRPr lang="en-CA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Biondi Santi Brunello di </a:t>
                      </a:r>
                      <a:r>
                        <a:rPr lang="en-CA" sz="1200" dirty="0" err="1" smtClean="0"/>
                        <a:t>Montalcino</a:t>
                      </a:r>
                      <a:r>
                        <a:rPr lang="en-CA" sz="1200" dirty="0" smtClean="0"/>
                        <a:t> (2009</a:t>
                      </a:r>
                      <a:r>
                        <a:rPr lang="en-CA" sz="1200" baseline="0" dirty="0" smtClean="0"/>
                        <a:t> and 2011)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4.5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$280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Unit</a:t>
                      </a:r>
                      <a:r>
                        <a:rPr lang="en-CA" sz="1200" baseline="0" dirty="0" smtClean="0"/>
                        <a:t> price of $0.37 offers great value and matches both of my sons’ birth years. Critic scores of 93 and 94 and &gt;20,000 ratings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dirty="0" err="1" smtClean="0"/>
                        <a:t>Tignanello</a:t>
                      </a:r>
                      <a:r>
                        <a:rPr lang="en-CA" sz="1200" dirty="0" smtClean="0"/>
                        <a:t> (2006)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4.5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$286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Unit price of $0.38 offers great value, over 100,000 ratings, critic score of 96. Matches</a:t>
                      </a:r>
                      <a:r>
                        <a:rPr lang="en-CA" sz="1200" baseline="0" dirty="0" smtClean="0"/>
                        <a:t> my wedding anniversary year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French Roots Merlot Cabernet Sauvignon &amp; Jelly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None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$6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Try cheapest bottle of wine just for kicks, maybe I can be the first to review it on </a:t>
                      </a:r>
                      <a:r>
                        <a:rPr lang="en-CA" sz="1200" dirty="0" err="1" smtClean="0"/>
                        <a:t>vivino</a:t>
                      </a:r>
                      <a:r>
                        <a:rPr lang="en-CA" sz="1200" dirty="0" smtClean="0"/>
                        <a:t>!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Marqués</a:t>
                      </a: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CA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Riscal</a:t>
                      </a: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Rioja </a:t>
                      </a:r>
                      <a:r>
                        <a:rPr lang="en-CA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Reserva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4.0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$28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Most number of ratings of all bottles. Rating might be a really good reflection of what a 4.0 means!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dirty="0" err="1" smtClean="0"/>
                        <a:t>Caymus</a:t>
                      </a:r>
                      <a:r>
                        <a:rPr lang="en-CA" sz="1200" dirty="0" smtClean="0"/>
                        <a:t> Cabernet Sauvignon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4.6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$109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We love Cab</a:t>
                      </a:r>
                      <a:r>
                        <a:rPr lang="en-CA" sz="1200" baseline="0" dirty="0" smtClean="0"/>
                        <a:t> </a:t>
                      </a:r>
                      <a:r>
                        <a:rPr lang="en-CA" sz="1200" baseline="0" dirty="0" err="1" smtClean="0"/>
                        <a:t>Sav’s</a:t>
                      </a:r>
                      <a:r>
                        <a:rPr lang="en-CA" sz="1200" baseline="0" dirty="0" smtClean="0"/>
                        <a:t> from California, this is the one to keep for those special occasions. It is very popular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dirty="0" err="1" smtClean="0"/>
                        <a:t>Hagafen</a:t>
                      </a:r>
                      <a:r>
                        <a:rPr lang="en-CA" sz="1200" dirty="0" smtClean="0"/>
                        <a:t> Estate Cabernet Sauvignon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4.6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$69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Cheaper, high quality Cab </a:t>
                      </a:r>
                      <a:r>
                        <a:rPr lang="en-CA" sz="1200" dirty="0" err="1" smtClean="0"/>
                        <a:t>Sav</a:t>
                      </a:r>
                      <a:r>
                        <a:rPr lang="en-CA" sz="1200" dirty="0" smtClean="0"/>
                        <a:t> to try and see how it compares to </a:t>
                      </a:r>
                      <a:r>
                        <a:rPr lang="en-CA" sz="1200" dirty="0" err="1" smtClean="0"/>
                        <a:t>Caymus</a:t>
                      </a:r>
                      <a:r>
                        <a:rPr lang="en-CA" sz="1200" baseline="0" dirty="0" smtClean="0"/>
                        <a:t> (since </a:t>
                      </a:r>
                      <a:r>
                        <a:rPr lang="en-CA" sz="1200" baseline="0" dirty="0" err="1" smtClean="0"/>
                        <a:t>Caymus</a:t>
                      </a:r>
                      <a:r>
                        <a:rPr lang="en-CA" sz="1200" baseline="0" dirty="0" smtClean="0"/>
                        <a:t> has higher brand value)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Austin Hope Cabernet Sauvignon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4.5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$70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I really mean it when I say we love Cab </a:t>
                      </a:r>
                      <a:r>
                        <a:rPr lang="en-CA" sz="1200" dirty="0" err="1" smtClean="0"/>
                        <a:t>Sav’s</a:t>
                      </a:r>
                      <a:r>
                        <a:rPr lang="en-CA" sz="1200" dirty="0" smtClean="0"/>
                        <a:t> from California,</a:t>
                      </a:r>
                      <a:r>
                        <a:rPr lang="en-CA" sz="1200" baseline="0" dirty="0" smtClean="0"/>
                        <a:t> why not add this to the mix and judge for ourselves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Nino </a:t>
                      </a:r>
                      <a:r>
                        <a:rPr lang="en-CA" sz="1200" dirty="0" err="1" smtClean="0"/>
                        <a:t>Negri</a:t>
                      </a:r>
                      <a:r>
                        <a:rPr lang="en-CA" sz="1200" dirty="0" smtClean="0"/>
                        <a:t> 5 </a:t>
                      </a:r>
                      <a:r>
                        <a:rPr lang="en-CA" sz="1200" dirty="0" err="1" smtClean="0"/>
                        <a:t>Stelle</a:t>
                      </a:r>
                      <a:r>
                        <a:rPr lang="en-CA" sz="1200" dirty="0" smtClean="0"/>
                        <a:t> </a:t>
                      </a:r>
                      <a:r>
                        <a:rPr lang="en-CA" sz="1200" dirty="0" err="1" smtClean="0"/>
                        <a:t>Sfursat</a:t>
                      </a:r>
                      <a:r>
                        <a:rPr lang="en-CA" sz="1200" dirty="0" smtClean="0"/>
                        <a:t> 2015 </a:t>
                      </a:r>
                      <a:r>
                        <a:rPr lang="en-CA" sz="1200" dirty="0" err="1" smtClean="0"/>
                        <a:t>Nebbiolo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4.5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$53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Cheapest wine rated 4.5, with a unit price of $0.07 and critic score of 94. Feel like I’m missing out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Papale Linea Oro Primitivo di Manduria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$24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 don’t like </a:t>
                      </a:r>
                      <a:r>
                        <a:rPr lang="en-CA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Primitivo’s</a:t>
                      </a: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general but this is worth a try. Bonus, it has a critic score of 90.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 Farina Amarone della Valpolicella Classico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$44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Looks like a steal at $0.06 for an </a:t>
                      </a:r>
                      <a:r>
                        <a:rPr lang="en-CA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Amarone</a:t>
                      </a: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this rating. Critic score of 92!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Meiomi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$20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</a:t>
                      </a:r>
                      <a:r>
                        <a:rPr lang="en-CA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first, the price of $20 sounds wrong given it’s track record, how much we enjoyed it in the past and what we paid for it ($28)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88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Thank you and </a:t>
            </a:r>
            <a:r>
              <a:rPr lang="en-CA" smtClean="0"/>
              <a:t>further work…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Scrape more data like varietal, reviews, classifications, alcohol content.</a:t>
            </a:r>
          </a:p>
          <a:p>
            <a:r>
              <a:rPr lang="en-CA" dirty="0" smtClean="0"/>
              <a:t>Conduct more in-depth analysis on underlying drivers of ratings and price</a:t>
            </a:r>
          </a:p>
          <a:p>
            <a:r>
              <a:rPr lang="en-CA" dirty="0" smtClean="0"/>
              <a:t>Dare I say, try to predict price, given other predictor variables including rating score?</a:t>
            </a:r>
          </a:p>
          <a:p>
            <a:r>
              <a:rPr lang="en-CA" dirty="0" smtClean="0"/>
              <a:t>Use NLP to text mine reviews for wine descriptors like, plum, blackcurrant, leather, oak etc.</a:t>
            </a:r>
          </a:p>
          <a:p>
            <a:r>
              <a:rPr lang="en-CA" dirty="0" smtClean="0"/>
              <a:t>Create a signature for a particular wine using descriptors and dare I say develop the ‘Netflix’ of wine? A user specifies what wine they have consumed and based on the descriptor signature, matches are found with same or higher rating and same or lower price.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049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Red wine has an X-factor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smtClean="0"/>
              <a:t>Has been produced since immemorial times</a:t>
            </a:r>
          </a:p>
          <a:p>
            <a:r>
              <a:rPr lang="en-CA" dirty="0" smtClean="0"/>
              <a:t>Natural, colour</a:t>
            </a:r>
          </a:p>
          <a:p>
            <a:r>
              <a:rPr lang="en-CA" dirty="0" smtClean="0"/>
              <a:t>Complex flavour</a:t>
            </a:r>
          </a:p>
          <a:p>
            <a:r>
              <a:rPr lang="en-CA" dirty="0" smtClean="0"/>
              <a:t>Social, stature, shared with others</a:t>
            </a:r>
          </a:p>
          <a:p>
            <a:r>
              <a:rPr lang="en-CA" dirty="0" smtClean="0"/>
              <a:t>Art, beautiful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69" y="2712720"/>
            <a:ext cx="4540827" cy="255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0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598" y="2599265"/>
            <a:ext cx="3556000" cy="269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2599265"/>
            <a:ext cx="4851930" cy="2692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What is your shopping experience like?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325" y="2599265"/>
            <a:ext cx="371535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4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Which bottle would you buy?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Trapiche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smtClean="0"/>
              <a:t>The Prisoner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92" y="3243646"/>
            <a:ext cx="2177441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748" y="3326774"/>
            <a:ext cx="2159112" cy="2880000"/>
          </a:xfrm>
          <a:prstGeom prst="rect">
            <a:avLst/>
          </a:prstGeom>
        </p:spPr>
      </p:pic>
      <p:sp>
        <p:nvSpPr>
          <p:cNvPr id="12" name="Line Callout 2 (Border and Accent Bar) 11"/>
          <p:cNvSpPr/>
          <p:nvPr/>
        </p:nvSpPr>
        <p:spPr>
          <a:xfrm>
            <a:off x="4048988" y="4403931"/>
            <a:ext cx="1769919" cy="1174173"/>
          </a:xfrm>
          <a:prstGeom prst="accentBorderCallout2">
            <a:avLst>
              <a:gd name="adj1" fmla="val 18750"/>
              <a:gd name="adj2" fmla="val -8333"/>
              <a:gd name="adj3" fmla="val 87776"/>
              <a:gd name="adj4" fmla="val -42135"/>
              <a:gd name="adj5" fmla="val 97457"/>
              <a:gd name="adj6" fmla="val -91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Must be good because it has lots of awards stickers?</a:t>
            </a:r>
            <a:endParaRPr lang="en-CA" dirty="0"/>
          </a:p>
        </p:txBody>
      </p:sp>
      <p:sp>
        <p:nvSpPr>
          <p:cNvPr id="13" name="Line Callout 2 (Border and Accent Bar) 12"/>
          <p:cNvSpPr/>
          <p:nvPr/>
        </p:nvSpPr>
        <p:spPr>
          <a:xfrm>
            <a:off x="4048989" y="2785467"/>
            <a:ext cx="1769919" cy="1174173"/>
          </a:xfrm>
          <a:prstGeom prst="accentBorderCallout2">
            <a:avLst>
              <a:gd name="adj1" fmla="val 18750"/>
              <a:gd name="adj2" fmla="val -8333"/>
              <a:gd name="adj3" fmla="val 60342"/>
              <a:gd name="adj4" fmla="val -46832"/>
              <a:gd name="adj5" fmla="val 63828"/>
              <a:gd name="adj6" fmla="val -959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Perhaps not so good because of bottle cap?</a:t>
            </a:r>
            <a:endParaRPr lang="en-CA" dirty="0"/>
          </a:p>
        </p:txBody>
      </p:sp>
      <p:sp>
        <p:nvSpPr>
          <p:cNvPr id="14" name="Line Callout 2 (Border and Accent Bar) 13"/>
          <p:cNvSpPr/>
          <p:nvPr/>
        </p:nvSpPr>
        <p:spPr>
          <a:xfrm>
            <a:off x="9073601" y="4403932"/>
            <a:ext cx="1769919" cy="1174173"/>
          </a:xfrm>
          <a:prstGeom prst="accentBorderCallout2">
            <a:avLst>
              <a:gd name="adj1" fmla="val 18750"/>
              <a:gd name="adj2" fmla="val -8333"/>
              <a:gd name="adj3" fmla="val 25829"/>
              <a:gd name="adj4" fmla="val -42722"/>
              <a:gd name="adj5" fmla="val 84182"/>
              <a:gd name="adj6" fmla="val -8773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Perhaps not so good because negative connotation?</a:t>
            </a:r>
            <a:endParaRPr lang="en-CA" dirty="0"/>
          </a:p>
        </p:txBody>
      </p:sp>
      <p:sp>
        <p:nvSpPr>
          <p:cNvPr id="15" name="Line Callout 2 (Border and Accent Bar) 14"/>
          <p:cNvSpPr/>
          <p:nvPr/>
        </p:nvSpPr>
        <p:spPr>
          <a:xfrm>
            <a:off x="9073602" y="2785467"/>
            <a:ext cx="1769919" cy="1174173"/>
          </a:xfrm>
          <a:prstGeom prst="accentBorderCallout2">
            <a:avLst>
              <a:gd name="adj1" fmla="val 18750"/>
              <a:gd name="adj2" fmla="val -8333"/>
              <a:gd name="adj3" fmla="val 59458"/>
              <a:gd name="adj4" fmla="val -40373"/>
              <a:gd name="adj5" fmla="val 72678"/>
              <a:gd name="adj6" fmla="val -924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Must be good because it has a cork?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8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Data can help minimise buyer remorse!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5683827" y="2658533"/>
            <a:ext cx="5215147" cy="576262"/>
          </a:xfrm>
        </p:spPr>
        <p:txBody>
          <a:bodyPr/>
          <a:lstStyle/>
          <a:p>
            <a:r>
              <a:rPr lang="en-CA" dirty="0" smtClean="0"/>
              <a:t>Confident consumer spends more?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5683827" y="3243262"/>
            <a:ext cx="5215147" cy="263260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CA" dirty="0" smtClean="0"/>
              <a:t>We will buy wine if </a:t>
            </a:r>
            <a:r>
              <a:rPr lang="en-CA" dirty="0" smtClean="0">
                <a:solidFill>
                  <a:schemeClr val="accent4"/>
                </a:solidFill>
              </a:rPr>
              <a:t>we tasted</a:t>
            </a:r>
            <a:r>
              <a:rPr lang="en-CA" dirty="0" smtClean="0"/>
              <a:t> it,</a:t>
            </a:r>
          </a:p>
          <a:p>
            <a:pPr marL="914400" lvl="1" indent="-457200">
              <a:buFont typeface="+mj-lt"/>
              <a:buAutoNum type="arabicParenR" startAt="2"/>
            </a:pPr>
            <a:r>
              <a:rPr lang="en-CA" dirty="0"/>
              <a:t>o</a:t>
            </a:r>
            <a:r>
              <a:rPr lang="en-CA" dirty="0" smtClean="0"/>
              <a:t>r if a </a:t>
            </a:r>
            <a:r>
              <a:rPr lang="en-CA" dirty="0" smtClean="0">
                <a:solidFill>
                  <a:schemeClr val="accent4"/>
                </a:solidFill>
              </a:rPr>
              <a:t>family-member</a:t>
            </a:r>
            <a:r>
              <a:rPr lang="en-CA" dirty="0" smtClean="0"/>
              <a:t> recommended it,</a:t>
            </a:r>
          </a:p>
          <a:p>
            <a:pPr marL="914400" lvl="1" indent="-457200">
              <a:buFont typeface="+mj-lt"/>
              <a:buAutoNum type="arabicParenR" startAt="2"/>
            </a:pPr>
            <a:r>
              <a:rPr lang="en-CA" dirty="0"/>
              <a:t>o</a:t>
            </a:r>
            <a:r>
              <a:rPr lang="en-CA" dirty="0" smtClean="0"/>
              <a:t>r if a </a:t>
            </a:r>
            <a:r>
              <a:rPr lang="en-CA" dirty="0" smtClean="0">
                <a:solidFill>
                  <a:schemeClr val="accent4"/>
                </a:solidFill>
              </a:rPr>
              <a:t>friend</a:t>
            </a:r>
            <a:r>
              <a:rPr lang="en-CA" dirty="0" smtClean="0"/>
              <a:t> recommended it,</a:t>
            </a:r>
          </a:p>
          <a:p>
            <a:pPr marL="914400" lvl="1" indent="-457200">
              <a:buFont typeface="+mj-lt"/>
              <a:buAutoNum type="arabicParenR" startAt="2"/>
            </a:pPr>
            <a:r>
              <a:rPr lang="en-CA" dirty="0"/>
              <a:t>o</a:t>
            </a:r>
            <a:r>
              <a:rPr lang="en-CA" dirty="0" smtClean="0"/>
              <a:t>r if a </a:t>
            </a:r>
            <a:r>
              <a:rPr lang="en-CA" dirty="0" smtClean="0">
                <a:solidFill>
                  <a:schemeClr val="accent4"/>
                </a:solidFill>
              </a:rPr>
              <a:t>wine connoisseur</a:t>
            </a:r>
            <a:r>
              <a:rPr lang="en-CA" dirty="0" smtClean="0"/>
              <a:t> recommended it,</a:t>
            </a:r>
          </a:p>
          <a:p>
            <a:pPr marL="914400" lvl="1" indent="-457200">
              <a:buFont typeface="+mj-lt"/>
              <a:buAutoNum type="arabicParenR" startAt="2"/>
            </a:pPr>
            <a:r>
              <a:rPr lang="en-CA" dirty="0"/>
              <a:t>o</a:t>
            </a:r>
            <a:r>
              <a:rPr lang="en-CA" dirty="0" smtClean="0"/>
              <a:t>r if </a:t>
            </a:r>
            <a:r>
              <a:rPr lang="en-CA" b="1" u="sng" dirty="0" smtClean="0">
                <a:solidFill>
                  <a:schemeClr val="accent4"/>
                </a:solidFill>
              </a:rPr>
              <a:t>lots of other random people</a:t>
            </a:r>
            <a:r>
              <a:rPr lang="en-CA" dirty="0" smtClean="0"/>
              <a:t> recommended it.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73" y="2578243"/>
            <a:ext cx="26193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03" y="4028017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What red wine should I buy from the LCBO?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Combining price data from LCBO.com with average rating scores data from vivino.com will help provide insights to answer this question.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806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Webscraping</a:t>
            </a:r>
            <a:r>
              <a:rPr lang="en-CA" dirty="0" smtClean="0"/>
              <a:t> LCBO.com and vivino.com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/>
                </a:solidFill>
              </a:rPr>
              <a:t>Liquor Control Board of Ontario</a:t>
            </a:r>
          </a:p>
          <a:p>
            <a:pPr lvl="1"/>
            <a:r>
              <a:rPr lang="en-CA" dirty="0" smtClean="0"/>
              <a:t>Government organisation</a:t>
            </a:r>
          </a:p>
          <a:p>
            <a:pPr lvl="1"/>
            <a:r>
              <a:rPr lang="en-CA" dirty="0" smtClean="0"/>
              <a:t>regulates all alcoholic beverages in Ontario</a:t>
            </a:r>
          </a:p>
          <a:p>
            <a:pPr lvl="1"/>
            <a:r>
              <a:rPr lang="en-CA" dirty="0" smtClean="0"/>
              <a:t>Actionable and </a:t>
            </a:r>
            <a:r>
              <a:rPr lang="en-CA" b="1" dirty="0" smtClean="0">
                <a:solidFill>
                  <a:schemeClr val="accent1"/>
                </a:solidFill>
              </a:rPr>
              <a:t>reliable prices</a:t>
            </a:r>
            <a:r>
              <a:rPr lang="en-CA" dirty="0" smtClean="0"/>
              <a:t> 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4" y="4672584"/>
            <a:ext cx="2990850" cy="137160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295402" y="2560320"/>
            <a:ext cx="4718304" cy="3310128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en-CA" dirty="0" err="1" smtClean="0">
                <a:solidFill>
                  <a:schemeClr val="accent4"/>
                </a:solidFill>
              </a:rPr>
              <a:t>Vivino</a:t>
            </a:r>
            <a:endParaRPr lang="en-CA" dirty="0" smtClean="0">
              <a:solidFill>
                <a:schemeClr val="accent4"/>
              </a:solidFill>
            </a:endParaRPr>
          </a:p>
          <a:p>
            <a:pPr lvl="1">
              <a:buClr>
                <a:schemeClr val="accent4"/>
              </a:buClr>
            </a:pPr>
            <a:r>
              <a:rPr lang="en-CA" dirty="0" smtClean="0"/>
              <a:t>Online marketplace and wine app</a:t>
            </a:r>
          </a:p>
          <a:p>
            <a:pPr lvl="1">
              <a:buClr>
                <a:schemeClr val="accent4"/>
              </a:buClr>
            </a:pPr>
            <a:r>
              <a:rPr lang="en-CA" dirty="0" smtClean="0"/>
              <a:t>Easy to identify wine by taking picture of bottle</a:t>
            </a:r>
          </a:p>
          <a:p>
            <a:pPr lvl="1">
              <a:buClr>
                <a:schemeClr val="accent4"/>
              </a:buClr>
            </a:pPr>
            <a:r>
              <a:rPr lang="en-CA" dirty="0" smtClean="0"/>
              <a:t>Provides comprehensive information about wine</a:t>
            </a:r>
          </a:p>
          <a:p>
            <a:pPr lvl="1">
              <a:buClr>
                <a:schemeClr val="accent4"/>
              </a:buClr>
            </a:pPr>
            <a:r>
              <a:rPr lang="en-CA" dirty="0" smtClean="0"/>
              <a:t>~10mn wines and ~35mn users</a:t>
            </a:r>
          </a:p>
          <a:p>
            <a:pPr lvl="1">
              <a:buClr>
                <a:schemeClr val="accent4"/>
              </a:buClr>
            </a:pPr>
            <a:r>
              <a:rPr lang="en-CA" dirty="0" smtClean="0"/>
              <a:t>Lots </a:t>
            </a:r>
            <a:r>
              <a:rPr lang="en-CA" dirty="0"/>
              <a:t>of reviews and </a:t>
            </a:r>
            <a:r>
              <a:rPr lang="en-CA" b="1" dirty="0" smtClean="0">
                <a:solidFill>
                  <a:schemeClr val="accent4"/>
                </a:solidFill>
              </a:rPr>
              <a:t>rating scores</a:t>
            </a:r>
            <a:endParaRPr lang="en-CA" b="1" dirty="0">
              <a:solidFill>
                <a:schemeClr val="accent4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45973" y="5344668"/>
            <a:ext cx="1470347" cy="685800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8547600" y="4135859"/>
            <a:ext cx="1583536" cy="6858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/>
          <p:cNvCxnSpPr>
            <a:stCxn id="9" idx="6"/>
          </p:cNvCxnSpPr>
          <p:nvPr/>
        </p:nvCxnSpPr>
        <p:spPr>
          <a:xfrm flipV="1">
            <a:off x="5616320" y="5507182"/>
            <a:ext cx="1636535" cy="18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4"/>
          </p:cNvCxnSpPr>
          <p:nvPr/>
        </p:nvCxnSpPr>
        <p:spPr>
          <a:xfrm flipH="1">
            <a:off x="8864277" y="4821659"/>
            <a:ext cx="475091" cy="259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5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I collected the data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LCBO used </a:t>
            </a:r>
            <a:r>
              <a:rPr lang="en-CA" dirty="0" err="1" smtClean="0"/>
              <a:t>BeautifulSoup</a:t>
            </a:r>
            <a:r>
              <a:rPr lang="en-CA" dirty="0" smtClean="0"/>
              <a:t> since relatively straightforward and easy</a:t>
            </a:r>
          </a:p>
          <a:p>
            <a:r>
              <a:rPr lang="en-CA" dirty="0" err="1" smtClean="0"/>
              <a:t>Vivino</a:t>
            </a:r>
            <a:r>
              <a:rPr lang="en-CA" dirty="0" smtClean="0"/>
              <a:t> knows that people are after their data!</a:t>
            </a:r>
          </a:p>
          <a:p>
            <a:pPr lvl="1"/>
            <a:r>
              <a:rPr lang="en-CA" dirty="0" smtClean="0"/>
              <a:t>Ripe target for </a:t>
            </a:r>
            <a:r>
              <a:rPr lang="en-CA" dirty="0" err="1" smtClean="0"/>
              <a:t>Scrapy</a:t>
            </a:r>
            <a:r>
              <a:rPr lang="en-CA" dirty="0" smtClean="0"/>
              <a:t> if using their API or search functionality</a:t>
            </a:r>
          </a:p>
          <a:p>
            <a:pPr lvl="1"/>
            <a:r>
              <a:rPr lang="en-CA" dirty="0" smtClean="0"/>
              <a:t>Otherwise need to use Selenium because scrolling reveals more info</a:t>
            </a:r>
          </a:p>
          <a:p>
            <a:pPr lvl="1"/>
            <a:r>
              <a:rPr lang="en-CA" dirty="0" smtClean="0"/>
              <a:t>Used </a:t>
            </a:r>
            <a:r>
              <a:rPr lang="en-CA" dirty="0" err="1" smtClean="0"/>
              <a:t>BeatifulSoup+search</a:t>
            </a:r>
            <a:r>
              <a:rPr lang="en-CA" dirty="0" smtClean="0"/>
              <a:t> feature</a:t>
            </a:r>
          </a:p>
          <a:p>
            <a:r>
              <a:rPr lang="en-CA" dirty="0" smtClean="0"/>
              <a:t>Did not scrape more than I needed for purposes of answering my question</a:t>
            </a:r>
          </a:p>
        </p:txBody>
      </p:sp>
    </p:spTree>
    <p:extLst>
      <p:ext uri="{BB962C8B-B14F-4D97-AF65-F5344CB8AC3E}">
        <p14:creationId xmlns:p14="http://schemas.microsoft.com/office/powerpoint/2010/main" val="264449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Webscraping</a:t>
            </a:r>
            <a:r>
              <a:rPr lang="en-CA" dirty="0" smtClean="0"/>
              <a:t> challenges and insights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 smtClean="0"/>
              <a:t>Vivino</a:t>
            </a:r>
            <a:r>
              <a:rPr lang="en-CA" dirty="0" smtClean="0"/>
              <a:t> shows &gt;450,000 items of red wine but scrolling through pages via API has a cap at some point. Can only get ~2200 bottles</a:t>
            </a:r>
          </a:p>
          <a:p>
            <a:r>
              <a:rPr lang="en-CA" dirty="0" smtClean="0"/>
              <a:t>Use LCBO name in </a:t>
            </a:r>
            <a:r>
              <a:rPr lang="en-CA" dirty="0" err="1" smtClean="0"/>
              <a:t>vivino</a:t>
            </a:r>
            <a:r>
              <a:rPr lang="en-CA" dirty="0" smtClean="0"/>
              <a:t> search box yielded good results on average but had some random cap at some point in the process, needed to iterate several times</a:t>
            </a:r>
          </a:p>
          <a:p>
            <a:r>
              <a:rPr lang="en-CA" dirty="0" err="1" smtClean="0"/>
              <a:t>Vivino</a:t>
            </a:r>
            <a:r>
              <a:rPr lang="en-CA" dirty="0" smtClean="0"/>
              <a:t> blocked my IP address about 5 times</a:t>
            </a:r>
          </a:p>
          <a:p>
            <a:r>
              <a:rPr lang="en-CA" dirty="0" smtClean="0"/>
              <a:t>Lost all my data after several hours of collection (testing code that wrote test data to the same file)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70024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304</TotalTime>
  <Words>1623</Words>
  <Application>Microsoft Office PowerPoint</Application>
  <PresentationFormat>Widescreen</PresentationFormat>
  <Paragraphs>180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Organic</vt:lpstr>
      <vt:lpstr>What red wine should I buy from the LCBO?</vt:lpstr>
      <vt:lpstr>Red wine has an X-factor</vt:lpstr>
      <vt:lpstr>What is your shopping experience like?</vt:lpstr>
      <vt:lpstr>Which bottle would you buy?</vt:lpstr>
      <vt:lpstr>Data can help minimise buyer remorse!</vt:lpstr>
      <vt:lpstr>What red wine should I buy from the LCBO?</vt:lpstr>
      <vt:lpstr>Webscraping LCBO.com and vivino.com</vt:lpstr>
      <vt:lpstr>How I collected the data</vt:lpstr>
      <vt:lpstr>Webscraping challenges and insights</vt:lpstr>
      <vt:lpstr>Data-wrangling challenges and insights</vt:lpstr>
      <vt:lpstr>Stitch data with Fuzzy Wuzzy!</vt:lpstr>
      <vt:lpstr>What red wine should I buy from the LCBO?</vt:lpstr>
      <vt:lpstr>Interesting insights</vt:lpstr>
      <vt:lpstr>Interesting insights</vt:lpstr>
      <vt:lpstr>Interesting insights</vt:lpstr>
      <vt:lpstr>Interesting insights</vt:lpstr>
      <vt:lpstr>What red wine should I buy from the LCBO?</vt:lpstr>
      <vt:lpstr>PowerPoint Presentation</vt:lpstr>
      <vt:lpstr>Thank you and further work…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red wine should I buy from the LCBO?</dc:title>
  <dc:creator>Microsoft account</dc:creator>
  <cp:lastModifiedBy>Microsoft account</cp:lastModifiedBy>
  <cp:revision>33</cp:revision>
  <dcterms:created xsi:type="dcterms:W3CDTF">2020-12-18T02:17:48Z</dcterms:created>
  <dcterms:modified xsi:type="dcterms:W3CDTF">2020-12-18T07:22:02Z</dcterms:modified>
</cp:coreProperties>
</file>